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7" r:id="rId2"/>
    <p:sldId id="281" r:id="rId3"/>
    <p:sldId id="282" r:id="rId4"/>
    <p:sldId id="283" r:id="rId5"/>
    <p:sldId id="284" r:id="rId6"/>
    <p:sldId id="285" r:id="rId7"/>
    <p:sldId id="286" r:id="rId8"/>
    <p:sldId id="287" r:id="rId9"/>
    <p:sldId id="288" r:id="rId10"/>
    <p:sldId id="289"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1048808"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09"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0"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8811"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48812"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3"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1048623"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24"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1048717" name="Google Shape;277;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18" name="Google Shape;278;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1048685" name="Google Shape;229;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86" name="Google Shape;230;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1048689" name="Google Shape;235;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90" name="Google Shape;236;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1048693" name="Google Shape;241;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94" name="Google Shape;242;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1048697" name="Google Shape;247;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98" name="Google Shape;248;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1048701" name="Google Shape;253;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02" name="Google Shape;254;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1048705" name="Google Shape;259;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06" name="Google Shape;260;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1048709" name="Google Shape;265;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10" name="Google Shape;266;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1048713" name="Google Shape;271;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14" name="Google Shape;272;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048614" name="Google Shape;16;p4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615" name="Google Shape;17;p4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048616" name="Google Shape;18;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7" name="Google Shape;19;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8" name="Google Shape;20;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1048775" name="Google Shape;73;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6" name="Google Shape;74;p54"/>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77" name="Google Shape;75;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8" name="Google Shape;76;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9" name="Google Shape;7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1048764" name="Google Shape;79;p55"/>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5" name="Google Shape;80;p55"/>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66" name="Google Shape;81;p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7" name="Google Shape;82;p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8" name="Google Shape;83;p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1048581" name="Google Shape;2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582" name="Google Shape;23;p4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583" name="Google Shape;24;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4" name="Google Shape;25;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5" name="Google Shape;26;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1048780" name="Google Shape;28;p4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1" name="Google Shape;29;p4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048782" name="Google Shape;30;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3" name="Google Shape;31;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4" name="Google Shape;32;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1048785" name="Google Shape;34;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6" name="Google Shape;35;p4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7" name="Google Shape;36;p4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8" name="Google Shape;37;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9" name="Google Shape;38;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0" name="Google Shape;39;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1048791" name="Google Shape;4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92" name="Google Shape;42;p4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3" name="Google Shape;43;p4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4" name="Google Shape;44;p4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5" name="Google Shape;45;p4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6" name="Google Shape;46;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7" name="Google Shape;47;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8" name="Google Shape;48;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1048760" name="Google Shape;50;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1" name="Google Shape;51;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2" name="Google Shape;52;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3" name="Google Shape;53;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1048799" name="Google Shape;55;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0" name="Google Shape;56;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1" name="Google Shape;57;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1048802" name="Google Shape;59;p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803" name="Google Shape;60;p5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048804" name="Google Shape;61;p5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805" name="Google Shape;62;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6" name="Google Shape;63;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7" name="Google Shape;64;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1048769" name="Google Shape;66;p5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0" name="Google Shape;67;p53"/>
          <p:cNvSpPr>
            <a:spLocks noGrp="1"/>
          </p:cNvSpPr>
          <p:nvPr>
            <p:ph type="pic" idx="2"/>
          </p:nvPr>
        </p:nvSpPr>
        <p:spPr>
          <a:xfrm>
            <a:off x="1792288" y="612775"/>
            <a:ext cx="5486400" cy="4114800"/>
          </a:xfrm>
          <a:prstGeom prst="rect">
            <a:avLst/>
          </a:prstGeom>
          <a:noFill/>
          <a:ln>
            <a:noFill/>
          </a:ln>
        </p:spPr>
      </p:sp>
      <p:sp>
        <p:nvSpPr>
          <p:cNvPr id="1048771" name="Google Shape;68;p5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772" name="Google Shape;69;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3" name="Google Shape;70;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4" name="Google Shape;71;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48576" name="Google Shape;10;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8577" name="Google Shape;11;p4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48578" name="Google Shape;12;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79" name="Google Shape;13;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80" name="Google Shape;14;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1048619" name="Google Shape;88;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NATIONALISM IN INDIA</a:t>
            </a:r>
          </a:p>
        </p:txBody>
      </p:sp>
      <p:sp>
        <p:nvSpPr>
          <p:cNvPr id="1048620" name="Google Shape;89;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p>
        </p:txBody>
      </p:sp>
      <p:pic>
        <p:nvPicPr>
          <p:cNvPr id="2097153" name="Google Shape;90;p1" descr="download.jpg"/>
          <p:cNvPicPr preferRelativeResize="0">
            <a:picLocks/>
          </p:cNvPicPr>
          <p:nvPr/>
        </p:nvPicPr>
        <p:blipFill rotWithShape="1">
          <a:blip r:embed="rId3">
            <a:alphaModFix/>
          </a:blip>
          <a:srcRect/>
          <a:stretch>
            <a:fillRect/>
          </a:stretch>
        </p:blipFill>
        <p:spPr>
          <a:xfrm>
            <a:off x="-57508" y="762000"/>
            <a:ext cx="9201507" cy="6095999"/>
          </a:xfrm>
          <a:prstGeom prst="rect">
            <a:avLst/>
          </a:prstGeom>
          <a:noFill/>
          <a:ln>
            <a:noFill/>
          </a:ln>
        </p:spPr>
      </p:pic>
      <p:pic>
        <p:nvPicPr>
          <p:cNvPr id="2097154" name="Google Shape;91;p1" descr="download.jpg"/>
          <p:cNvPicPr preferRelativeResize="0">
            <a:picLocks/>
          </p:cNvPicPr>
          <p:nvPr/>
        </p:nvPicPr>
        <p:blipFill rotWithShape="1">
          <a:blip r:embed="rId3">
            <a:alphaModFix/>
          </a:blip>
          <a:srcRect/>
          <a:stretch>
            <a:fillRect/>
          </a:stretch>
        </p:blipFill>
        <p:spPr>
          <a:xfrm>
            <a:off x="-152400" y="0"/>
            <a:ext cx="9506307" cy="6858000"/>
          </a:xfrm>
          <a:prstGeom prst="rect">
            <a:avLst/>
          </a:prstGeom>
          <a:noFill/>
          <a:ln>
            <a:noFill/>
          </a:ln>
        </p:spPr>
      </p:pic>
      <p:sp>
        <p:nvSpPr>
          <p:cNvPr id="1048621" name="Google Shape;92;p1"/>
          <p:cNvSpPr/>
          <p:nvPr/>
        </p:nvSpPr>
        <p:spPr>
          <a:xfrm>
            <a:off x="0" y="886053"/>
            <a:ext cx="9296400" cy="4511001"/>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IN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a:t>
            </a: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INDIA</a:t>
            </a:r>
            <a:endParaRPr sz="1800" b="0" i="0" u="none" strike="noStrike" cap="none">
              <a:solidFill>
                <a:schemeClr val="dk1"/>
              </a:solidFill>
              <a:latin typeface="Arial"/>
              <a:ea typeface="Arial"/>
              <a:cs typeface="Arial"/>
              <a:sym typeface="Arial"/>
            </a:endParaRPr>
          </a:p>
        </p:txBody>
      </p:sp>
      <p:sp>
        <p:nvSpPr>
          <p:cNvPr id="1048622" name="Google Shape;93;p1"/>
          <p:cNvSpPr/>
          <p:nvPr/>
        </p:nvSpPr>
        <p:spPr>
          <a:xfrm>
            <a:off x="1676400" y="609600"/>
            <a:ext cx="5867400"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i="0" u="none" strike="noStrike" cap="none">
                <a:solidFill>
                  <a:schemeClr val="dk1"/>
                </a:solidFill>
                <a:latin typeface="Cambria"/>
                <a:ea typeface="Cambria"/>
                <a:cs typeface="Cambria"/>
                <a:sym typeface="Cambria"/>
              </a:rPr>
              <a:t>  NATIONALISM </a:t>
            </a:r>
            <a:endParaRPr sz="60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1048715" name="Google Shape;280;p32"/>
          <p:cNvSpPr txBox="1">
            <a:spLocks noGrp="1"/>
          </p:cNvSpPr>
          <p:nvPr>
            <p:ph type="title"/>
          </p:nvPr>
        </p:nvSpPr>
        <p:spPr>
          <a:xfrm>
            <a:off x="457200" y="304800"/>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r>
              <a:rPr lang="en-US" b="1">
                <a:solidFill>
                  <a:schemeClr val="lt1"/>
                </a:solidFill>
                <a:latin typeface="Calibri"/>
                <a:ea typeface="Calibri"/>
                <a:cs typeface="Calibri"/>
                <a:sym typeface="Calibri"/>
              </a:rPr>
              <a:t>MAIN LIMITATIONS OF THE CIVIL DISOBEDIENCE MOVEMENT</a:t>
            </a:r>
          </a:p>
        </p:txBody>
      </p:sp>
      <p:sp>
        <p:nvSpPr>
          <p:cNvPr id="1048716" name="Google Shape;281;p32"/>
          <p:cNvSpPr txBox="1">
            <a:spLocks noGrp="1"/>
          </p:cNvSpPr>
          <p:nvPr>
            <p:ph type="body" idx="1"/>
          </p:nvPr>
        </p:nvSpPr>
        <p:spPr>
          <a:xfrm>
            <a:off x="457200" y="1600200"/>
            <a:ext cx="8229600" cy="4525963"/>
          </a:xfrm>
          <a:prstGeom prst="rect">
            <a:avLst/>
          </a:prstGeom>
          <a:gradFill>
            <a:gsLst>
              <a:gs pos="0">
                <a:srgbClr val="E8D3B5"/>
              </a:gs>
              <a:gs pos="35000">
                <a:srgbClr val="EDDECC"/>
              </a:gs>
              <a:gs pos="100000">
                <a:srgbClr val="F9F2EB"/>
              </a:gs>
            </a:gsLst>
            <a:lin ang="16200000" scaled="0"/>
          </a:gradFill>
          <a:ln w="9525" cap="flat" cmpd="sng">
            <a:solidFill>
              <a:srgbClr val="9F8A65"/>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92500"/>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Dalits did not participate in the Civil Disobedience Movement, because the Congress did not give importance to their demands.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Many Muslims did not participate in it. They thought that the Congress was moving close to the Hindu Maha Sabha.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Communal riots occurred in many places. Disunity between Hindus and Muslims started.</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Industrial workers participation was minimum.</a:t>
            </a:r>
          </a:p>
          <a:p>
            <a:pPr marL="342900" lvl="0" indent="-154940" algn="l" rtl="0">
              <a:spcBef>
                <a:spcPts val="592"/>
              </a:spcBef>
              <a:spcAft>
                <a:spcPts val="0"/>
              </a:spcAft>
              <a:buClr>
                <a:schemeClr val="dk1"/>
              </a:buClr>
              <a:buSzPct val="100000"/>
              <a:buNone/>
            </a:pPr>
            <a:endParaRPr lang="en-US">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1048683" name="Google Shape;232;p24"/>
          <p:cNvSpPr txBox="1">
            <a:spLocks noGrp="1"/>
          </p:cNvSpPr>
          <p:nvPr>
            <p:ph type="title"/>
          </p:nvPr>
        </p:nvSpPr>
        <p:spPr>
          <a:xfrm>
            <a:off x="457200" y="274638"/>
            <a:ext cx="8229600" cy="1143000"/>
          </a:xfrm>
          <a:prstGeom prst="rect">
            <a:avLst/>
          </a:prstGeom>
          <a:solidFill>
            <a:schemeClr val="lt1"/>
          </a:solidFill>
          <a:ln w="25400" cap="flat" cmpd="sng">
            <a:solidFill>
              <a:schemeClr val="accent3"/>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ct val="100000"/>
              <a:buFont typeface="Calibri"/>
              <a:buNone/>
            </a:pPr>
            <a:r>
              <a:rPr lang="en-US" b="1">
                <a:solidFill>
                  <a:schemeClr val="dk1"/>
                </a:solidFill>
                <a:latin typeface="Calibri"/>
                <a:ea typeface="Calibri"/>
                <a:cs typeface="Calibri"/>
                <a:sym typeface="Calibri"/>
              </a:rPr>
              <a:t>SIMON COMMISSION</a:t>
            </a:r>
            <a:br>
              <a:rPr lang="en-US" b="1">
                <a:solidFill>
                  <a:schemeClr val="dk1"/>
                </a:solidFill>
                <a:latin typeface="Calibri"/>
                <a:ea typeface="Calibri"/>
                <a:cs typeface="Calibri"/>
                <a:sym typeface="Calibri"/>
              </a:rPr>
            </a:br>
            <a:r>
              <a:rPr lang="en-US" b="1">
                <a:solidFill>
                  <a:schemeClr val="dk1"/>
                </a:solidFill>
                <a:latin typeface="Calibri"/>
                <a:ea typeface="Calibri"/>
                <a:cs typeface="Calibri"/>
                <a:sym typeface="Calibri"/>
              </a:rPr>
              <a:t>(INDIAN STATUTORY COMMISSION)</a:t>
            </a:r>
          </a:p>
        </p:txBody>
      </p:sp>
      <p:sp>
        <p:nvSpPr>
          <p:cNvPr id="1048684" name="Google Shape;233;p24"/>
          <p:cNvSpPr txBox="1">
            <a:spLocks noGrp="1"/>
          </p:cNvSpPr>
          <p:nvPr>
            <p:ph type="body" idx="1"/>
          </p:nvPr>
        </p:nvSpPr>
        <p:spPr>
          <a:xfrm>
            <a:off x="457200" y="1600200"/>
            <a:ext cx="8229600" cy="4525963"/>
          </a:xfrm>
          <a:prstGeom prst="rect">
            <a:avLst/>
          </a:prstGeom>
          <a:gradFill>
            <a:gsLst>
              <a:gs pos="0">
                <a:srgbClr val="D5C9C9"/>
              </a:gs>
              <a:gs pos="35000">
                <a:srgbClr val="E1D8D8"/>
              </a:gs>
              <a:gs pos="100000">
                <a:srgbClr val="F3EFEF"/>
              </a:gs>
            </a:gsLst>
            <a:lin ang="16200000" scaled="0"/>
          </a:gradFill>
          <a:ln w="9525" cap="flat" cmpd="sng">
            <a:solidFill>
              <a:srgbClr val="8D7F80"/>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It was a statutory commission set up by the British under Sir John Simon.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It was asked to study the constitutional system in India and suggest changes.</a:t>
            </a:r>
          </a:p>
          <a:p>
            <a:pPr marL="342900" lvl="0" indent="-342900" algn="l" rtl="0">
              <a:spcBef>
                <a:spcPts val="592"/>
              </a:spcBef>
              <a:spcAft>
                <a:spcPts val="0"/>
              </a:spcAft>
              <a:buClr>
                <a:srgbClr val="FF0000"/>
              </a:buClr>
              <a:buSzPct val="100000"/>
              <a:buChar char="•"/>
            </a:pPr>
            <a:r>
              <a:rPr lang="en-US" u="sng">
                <a:solidFill>
                  <a:srgbClr val="FF0000"/>
                </a:solidFill>
                <a:latin typeface="Calibri"/>
                <a:ea typeface="Calibri"/>
                <a:cs typeface="Calibri"/>
                <a:sym typeface="Calibri"/>
              </a:rPr>
              <a:t>Indians opposed the Simon Commission because:</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All the members of the commission were English men. There was no Indian in it.</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It did not provide any hope of Swaraj to Indians.</a:t>
            </a:r>
          </a:p>
          <a:p>
            <a:pPr marL="342900" lvl="0" indent="-154940" algn="l" rtl="0">
              <a:spcBef>
                <a:spcPts val="592"/>
              </a:spcBef>
              <a:spcAft>
                <a:spcPts val="0"/>
              </a:spcAft>
              <a:buClr>
                <a:schemeClr val="dk1"/>
              </a:buClr>
              <a:buSzPct val="100000"/>
              <a:buNone/>
            </a:pPr>
            <a:endParaRPr lang="en-US">
              <a:solidFill>
                <a:schemeClr val="dk1"/>
              </a:solidFill>
              <a:latin typeface="Calibri"/>
              <a:ea typeface="Calibri"/>
              <a:cs typeface="Calibri"/>
              <a:sym typeface="Calibri"/>
            </a:endParaRPr>
          </a:p>
          <a:p>
            <a:pPr marL="342900" lvl="0" indent="-342900" algn="l" rtl="0">
              <a:spcBef>
                <a:spcPts val="592"/>
              </a:spcBef>
              <a:spcAft>
                <a:spcPts val="0"/>
              </a:spcAft>
              <a:buClr>
                <a:schemeClr val="dk1"/>
              </a:buClr>
              <a:buSzPct val="100000"/>
              <a:buNone/>
            </a:pPr>
            <a:endParaRPr lang="en-US">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1048687" name="Google Shape;238;p25"/>
          <p:cNvSpPr txBox="1">
            <a:spLocks noGrp="1"/>
          </p:cNvSpPr>
          <p:nvPr>
            <p:ph type="title"/>
          </p:nvPr>
        </p:nvSpPr>
        <p:spPr>
          <a:xfrm>
            <a:off x="457200" y="274638"/>
            <a:ext cx="8229600" cy="1143000"/>
          </a:xfrm>
          <a:prstGeom prst="rect">
            <a:avLst/>
          </a:prstGeom>
          <a:solidFill>
            <a:schemeClr val="accent6"/>
          </a:solidFill>
          <a:ln w="25400" cap="flat" cmpd="sng">
            <a:solidFill>
              <a:srgbClr val="614343"/>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LAHORE CONGRESS OF 1929</a:t>
            </a:r>
          </a:p>
        </p:txBody>
      </p:sp>
      <p:sp>
        <p:nvSpPr>
          <p:cNvPr id="1048688" name="Google Shape;239;p25"/>
          <p:cNvSpPr txBox="1">
            <a:spLocks noGrp="1"/>
          </p:cNvSpPr>
          <p:nvPr>
            <p:ph type="body" idx="1"/>
          </p:nvPr>
        </p:nvSpPr>
        <p:spPr>
          <a:xfrm>
            <a:off x="457200" y="1600200"/>
            <a:ext cx="8229600" cy="4525963"/>
          </a:xfrm>
          <a:prstGeom prst="rect">
            <a:avLst/>
          </a:prstGeom>
          <a:gradFill>
            <a:gsLst>
              <a:gs pos="0">
                <a:srgbClr val="D5C9C9"/>
              </a:gs>
              <a:gs pos="35000">
                <a:srgbClr val="E1D8D8"/>
              </a:gs>
              <a:gs pos="100000">
                <a:srgbClr val="F3EFEF"/>
              </a:gs>
            </a:gsLst>
            <a:lin ang="16200000" scaled="0"/>
          </a:gradFill>
          <a:ln w="9525" cap="flat" cmpd="sng">
            <a:solidFill>
              <a:srgbClr val="8D7F80"/>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solidFill>
                  <a:schemeClr val="dk1"/>
                </a:solidFill>
                <a:latin typeface="Calibri"/>
                <a:ea typeface="Calibri"/>
                <a:cs typeface="Calibri"/>
                <a:sym typeface="Calibri"/>
              </a:rPr>
              <a:t>The Congress session was held at Lahore in 1929 under the Presidentship of Jawaharlal Nehru. Following decision were taken:</a:t>
            </a: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The Congress declared Poorna Swaraj as its aim.</a:t>
            </a: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It was decided to celebrate 26 January every year as Independence Day. </a:t>
            </a: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It was decided to start the Civil Disobedience Movement to win Poorna Swaraj.</a:t>
            </a:r>
          </a:p>
          <a:p>
            <a:pPr marL="342900" lvl="0" indent="-139700" algn="l" rtl="0">
              <a:spcBef>
                <a:spcPts val="640"/>
              </a:spcBef>
              <a:spcAft>
                <a:spcPts val="0"/>
              </a:spcAft>
              <a:buClr>
                <a:schemeClr val="dk1"/>
              </a:buClr>
              <a:buSzPts val="3200"/>
              <a:buNone/>
            </a:pPr>
            <a:endParaRPr lang="en-US">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1048691" name="Google Shape;244;p26"/>
          <p:cNvSpPr txBox="1">
            <a:spLocks noGrp="1"/>
          </p:cNvSpPr>
          <p:nvPr>
            <p:ph type="title"/>
          </p:nvPr>
        </p:nvSpPr>
        <p:spPr>
          <a:xfrm>
            <a:off x="457200" y="274638"/>
            <a:ext cx="8229600" cy="1143000"/>
          </a:xfrm>
          <a:prstGeom prst="rect">
            <a:avLst/>
          </a:prstGeom>
          <a:gradFill>
            <a:gsLst>
              <a:gs pos="0">
                <a:srgbClr val="744433"/>
              </a:gs>
              <a:gs pos="80000">
                <a:srgbClr val="995844"/>
              </a:gs>
              <a:gs pos="100000">
                <a:srgbClr val="9B5942"/>
              </a:gs>
            </a:gsLst>
            <a:lin ang="16200000" scaled="0"/>
          </a:gradFill>
          <a:ln w="9525" cap="flat" cmpd="sng">
            <a:solidFill>
              <a:srgbClr val="925E4D"/>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br>
              <a:rPr lang="en-US" sz="3600" b="1" dirty="0">
                <a:solidFill>
                  <a:schemeClr val="lt1"/>
                </a:solidFill>
                <a:latin typeface="Calibri"/>
                <a:ea typeface="Calibri"/>
                <a:cs typeface="Calibri"/>
                <a:sym typeface="Calibri"/>
              </a:rPr>
            </a:br>
            <a:r>
              <a:rPr lang="en-US" sz="3600" b="1" dirty="0">
                <a:solidFill>
                  <a:schemeClr val="tx1"/>
                </a:solidFill>
                <a:latin typeface="Calibri"/>
                <a:ea typeface="Calibri"/>
                <a:cs typeface="Calibri"/>
                <a:sym typeface="Calibri"/>
              </a:rPr>
              <a:t>DEVELOPMENTS THAT LED TO THE LAUNCHING OF THE CIVIL DISOBEDIENCE MOVEMENT</a:t>
            </a:r>
            <a:br>
              <a:rPr lang="en-US" dirty="0">
                <a:solidFill>
                  <a:schemeClr val="lt1"/>
                </a:solidFill>
                <a:latin typeface="Calibri"/>
                <a:ea typeface="Calibri"/>
                <a:cs typeface="Calibri"/>
                <a:sym typeface="Calibri"/>
              </a:rPr>
            </a:br>
            <a:endParaRPr lang="en-US" dirty="0">
              <a:solidFill>
                <a:schemeClr val="lt1"/>
              </a:solidFill>
              <a:latin typeface="Calibri"/>
              <a:ea typeface="Calibri"/>
              <a:cs typeface="Calibri"/>
              <a:sym typeface="Calibri"/>
            </a:endParaRPr>
          </a:p>
        </p:txBody>
      </p:sp>
      <p:sp>
        <p:nvSpPr>
          <p:cNvPr id="1048692" name="Google Shape;245;p26"/>
          <p:cNvSpPr txBox="1">
            <a:spLocks noGrp="1"/>
          </p:cNvSpPr>
          <p:nvPr>
            <p:ph type="body" idx="1"/>
          </p:nvPr>
        </p:nvSpPr>
        <p:spPr>
          <a:xfrm>
            <a:off x="457200" y="1600200"/>
            <a:ext cx="8229600" cy="4525963"/>
          </a:xfrm>
          <a:prstGeom prst="rect">
            <a:avLst/>
          </a:prstGeom>
          <a:gradFill>
            <a:gsLst>
              <a:gs pos="0">
                <a:srgbClr val="6B5F5F"/>
              </a:gs>
              <a:gs pos="80000">
                <a:srgbClr val="8D7D7E"/>
              </a:gs>
              <a:gs pos="100000">
                <a:srgbClr val="8E7D7F"/>
              </a:gs>
            </a:gsLst>
            <a:lin ang="16200000" scaled="0"/>
          </a:gradFill>
          <a:ln>
            <a:noFill/>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Indians launched a powerful struggle against the Simon Commission. The government resorted to repression.</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Great Depression made the life of the people highly miserable.</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Lahore Conspiracy case and Meerut Conspiracy case created discontent among the Indians.</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Lahore Congress of 1929 declared Poorna Swaraj as its aim and decided to launch the Civil Disobedience Movement.</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Gandhiji inaugurated the movement by breaking the Salt Law at Dandi.</a:t>
            </a:r>
          </a:p>
          <a:p>
            <a:pPr marL="342900" lvl="0" indent="-170180" algn="l" rtl="0">
              <a:spcBef>
                <a:spcPts val="544"/>
              </a:spcBef>
              <a:spcAft>
                <a:spcPts val="0"/>
              </a:spcAft>
              <a:buClr>
                <a:schemeClr val="dk1"/>
              </a:buClr>
              <a:buSzPct val="100000"/>
              <a:buNone/>
            </a:pPr>
            <a:endParaRPr lang="en-US">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1048695" name="Google Shape;250;p27"/>
          <p:cNvSpPr txBox="1">
            <a:spLocks noGrp="1"/>
          </p:cNvSpPr>
          <p:nvPr>
            <p:ph type="title"/>
          </p:nvPr>
        </p:nvSpPr>
        <p:spPr>
          <a:xfrm>
            <a:off x="457200" y="274638"/>
            <a:ext cx="8229600" cy="11430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b="1">
                <a:solidFill>
                  <a:schemeClr val="lt1"/>
                </a:solidFill>
                <a:latin typeface="Calibri"/>
                <a:ea typeface="Calibri"/>
                <a:cs typeface="Calibri"/>
                <a:sym typeface="Calibri"/>
              </a:rPr>
              <a:t>SALT MARCH [SALT SATYAGRAHA]</a:t>
            </a:r>
          </a:p>
        </p:txBody>
      </p:sp>
      <p:sp>
        <p:nvSpPr>
          <p:cNvPr id="1048696" name="Google Shape;251;p27"/>
          <p:cNvSpPr txBox="1">
            <a:spLocks noGrp="1"/>
          </p:cNvSpPr>
          <p:nvPr>
            <p:ph type="body" idx="1"/>
          </p:nvPr>
        </p:nvSpPr>
        <p:spPr>
          <a:xfrm>
            <a:off x="457200" y="1600200"/>
            <a:ext cx="8229600" cy="4525963"/>
          </a:xfrm>
          <a:prstGeom prst="rect">
            <a:avLst/>
          </a:prstGeom>
          <a:gradFill>
            <a:gsLst>
              <a:gs pos="0">
                <a:srgbClr val="6B5F5F"/>
              </a:gs>
              <a:gs pos="80000">
                <a:srgbClr val="8D7D7E"/>
              </a:gs>
              <a:gs pos="100000">
                <a:srgbClr val="8E7D7F"/>
              </a:gs>
            </a:gsLst>
            <a:lin ang="16200000" scaled="0"/>
          </a:gradFill>
          <a:ln w="9525" cap="flat" cmpd="sng">
            <a:solidFill>
              <a:srgbClr val="8D7F8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Gandhiji decided to inaugurate the Civil Disobedience Movement by breaking the salt law. </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Gandhiji and 78 of his followers started a march on foot from Sabarmati Ashram to Dandi [Dandi March]. </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On 6 April 1919, they reached Dandi. Gandhiji prepared salt by using sea water, broke the salt law and inaugurated the Movement. </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The government imposed heavy tax on salt. Moreover, the production of salt was the monopoly of the government. So the price of salt was very high. Therefore, Gandhiji opposed the salt law.</a:t>
            </a:r>
          </a:p>
          <a:p>
            <a:pPr marL="342900" lvl="0" indent="-170180" algn="l" rtl="0">
              <a:spcBef>
                <a:spcPts val="544"/>
              </a:spcBef>
              <a:spcAft>
                <a:spcPts val="0"/>
              </a:spcAft>
              <a:buClr>
                <a:schemeClr val="dk1"/>
              </a:buClr>
              <a:buSzPct val="100000"/>
              <a:buNone/>
            </a:pPr>
            <a:endParaRPr lang="en-US">
              <a:solidFill>
                <a:schemeClr val="lt1"/>
              </a:solidFill>
              <a:latin typeface="Calibri"/>
              <a:ea typeface="Calibri"/>
              <a:cs typeface="Calibri"/>
              <a:sym typeface="Calibri"/>
            </a:endParaRPr>
          </a:p>
          <a:p>
            <a:pPr marL="342900" lvl="0" indent="-170180" algn="l" rtl="0">
              <a:spcBef>
                <a:spcPts val="544"/>
              </a:spcBef>
              <a:spcAft>
                <a:spcPts val="0"/>
              </a:spcAft>
              <a:buClr>
                <a:schemeClr val="dk1"/>
              </a:buClr>
              <a:buSzPct val="100000"/>
              <a:buNone/>
            </a:pPr>
            <a:endParaRPr lang="en-US">
              <a:solidFill>
                <a:schemeClr val="lt1"/>
              </a:solidFill>
              <a:latin typeface="Calibri"/>
              <a:ea typeface="Calibri"/>
              <a:cs typeface="Calibri"/>
              <a:sym typeface="Calibri"/>
            </a:endParaRPr>
          </a:p>
          <a:p>
            <a:pPr marL="342900" lvl="0" indent="-170180" algn="l" rtl="0">
              <a:spcBef>
                <a:spcPts val="544"/>
              </a:spcBef>
              <a:spcAft>
                <a:spcPts val="0"/>
              </a:spcAft>
              <a:buClr>
                <a:schemeClr val="dk1"/>
              </a:buClr>
              <a:buSzPct val="100000"/>
              <a:buNone/>
            </a:pPr>
            <a:endParaRPr lang="en-US">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1048699" name="Google Shape;256;p28"/>
          <p:cNvSpPr txBox="1">
            <a:spLocks noGrp="1"/>
          </p:cNvSpPr>
          <p:nvPr>
            <p:ph type="title"/>
          </p:nvPr>
        </p:nvSpPr>
        <p:spPr>
          <a:xfrm>
            <a:off x="457200" y="274638"/>
            <a:ext cx="8229600" cy="1143000"/>
          </a:xfrm>
          <a:prstGeom prst="rect">
            <a:avLst/>
          </a:prstGeom>
          <a:solidFill>
            <a:schemeClr val="accent5"/>
          </a:solidFill>
          <a:ln w="25400" cap="flat" cmpd="sng">
            <a:solidFill>
              <a:srgbClr val="696061"/>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ct val="100000"/>
              <a:buFont typeface="Calibri"/>
              <a:buNone/>
            </a:pPr>
            <a:br>
              <a:rPr lang="en-US" sz="4000" b="1">
                <a:solidFill>
                  <a:schemeClr val="lt1"/>
                </a:solidFill>
                <a:latin typeface="Calibri"/>
                <a:ea typeface="Calibri"/>
                <a:cs typeface="Calibri"/>
                <a:sym typeface="Calibri"/>
              </a:rPr>
            </a:br>
            <a:r>
              <a:rPr lang="en-US" sz="4000" b="1">
                <a:solidFill>
                  <a:schemeClr val="lt1"/>
                </a:solidFill>
                <a:latin typeface="Calibri"/>
                <a:ea typeface="Calibri"/>
                <a:cs typeface="Calibri"/>
                <a:sym typeface="Calibri"/>
              </a:rPr>
              <a:t>THE MAIN FEATURES OF THE CIVIL DISOBEDIENCE MOVEMENT.</a:t>
            </a:r>
            <a:br>
              <a:rPr lang="en-US">
                <a:solidFill>
                  <a:schemeClr val="lt1"/>
                </a:solidFill>
                <a:latin typeface="Calibri"/>
                <a:ea typeface="Calibri"/>
                <a:cs typeface="Calibri"/>
                <a:sym typeface="Calibri"/>
              </a:rPr>
            </a:br>
            <a:endParaRPr lang="en-US">
              <a:solidFill>
                <a:schemeClr val="lt1"/>
              </a:solidFill>
              <a:latin typeface="Calibri"/>
              <a:ea typeface="Calibri"/>
              <a:cs typeface="Calibri"/>
              <a:sym typeface="Calibri"/>
            </a:endParaRPr>
          </a:p>
        </p:txBody>
      </p:sp>
      <p:sp>
        <p:nvSpPr>
          <p:cNvPr id="1048700" name="Google Shape;257;p28"/>
          <p:cNvSpPr txBox="1">
            <a:spLocks noGrp="1"/>
          </p:cNvSpPr>
          <p:nvPr>
            <p:ph type="body" idx="1"/>
          </p:nvPr>
        </p:nvSpPr>
        <p:spPr>
          <a:xfrm>
            <a:off x="457200" y="1600200"/>
            <a:ext cx="8229600" cy="4525963"/>
          </a:xfrm>
          <a:prstGeom prst="rect">
            <a:avLst/>
          </a:prstGeom>
          <a:gradFill>
            <a:gsLst>
              <a:gs pos="0">
                <a:srgbClr val="7D6947"/>
              </a:gs>
              <a:gs pos="80000">
                <a:srgbClr val="A48B5D"/>
              </a:gs>
              <a:gs pos="100000">
                <a:srgbClr val="A68C5D"/>
              </a:gs>
            </a:gsLst>
            <a:lin ang="16200000" scaled="0"/>
          </a:gradFill>
          <a:ln w="9525" cap="flat" cmpd="sng">
            <a:solidFill>
              <a:srgbClr val="9F8A6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Gandhiji led a march on foot from Sabarmati to Dandi. He broke the Salt Law at Dandi and inaugurated the Movement. </a:t>
            </a:r>
          </a:p>
          <a:p>
            <a:pPr marL="342900" lvl="0" indent="-342900" algn="l" rtl="0">
              <a:spcBef>
                <a:spcPts val="496"/>
              </a:spcBef>
              <a:spcAft>
                <a:spcPts val="0"/>
              </a:spcAft>
              <a:buClr>
                <a:schemeClr val="lt1"/>
              </a:buClr>
              <a:buSzPct val="100000"/>
              <a:buChar char="•"/>
            </a:pPr>
            <a:r>
              <a:rPr lang="en-US">
                <a:solidFill>
                  <a:schemeClr val="lt1"/>
                </a:solidFill>
                <a:latin typeface="Calibri"/>
                <a:ea typeface="Calibri"/>
                <a:cs typeface="Calibri"/>
                <a:sym typeface="Calibri"/>
              </a:rPr>
              <a:t>People broke salt law in many places. Foreign goods were boycotted. Liquor shops were picketed. Government servants resigned their jobs. Forest laws were broken. People refused to pay taxes. Leaders were arrested. Workers attacked government offices.</a:t>
            </a:r>
          </a:p>
          <a:p>
            <a:pPr marL="342900" lvl="0" indent="-342900" algn="l" rtl="0">
              <a:spcBef>
                <a:spcPts val="496"/>
              </a:spcBef>
              <a:spcAft>
                <a:spcPts val="0"/>
              </a:spcAft>
              <a:buClr>
                <a:schemeClr val="lt1"/>
              </a:buClr>
              <a:buSzPct val="100000"/>
              <a:buChar char="•"/>
            </a:pPr>
            <a:r>
              <a:rPr lang="en-US">
                <a:solidFill>
                  <a:schemeClr val="lt1"/>
                </a:solidFill>
                <a:latin typeface="Calibri"/>
                <a:ea typeface="Calibri"/>
                <a:cs typeface="Calibri"/>
                <a:sym typeface="Calibri"/>
              </a:rPr>
              <a:t>Gandhiji called off the movement on 5 March 1931 under the Gandhi-Irwin Pact. He agreed to attend the Second Round Table Conference.</a:t>
            </a:r>
          </a:p>
          <a:p>
            <a:pPr marL="342900" lvl="0" indent="-342900" algn="l" rtl="0">
              <a:spcBef>
                <a:spcPts val="496"/>
              </a:spcBef>
              <a:spcAft>
                <a:spcPts val="0"/>
              </a:spcAft>
              <a:buClr>
                <a:schemeClr val="lt1"/>
              </a:buClr>
              <a:buSzPct val="100000"/>
              <a:buChar char="•"/>
            </a:pPr>
            <a:r>
              <a:rPr lang="en-US">
                <a:solidFill>
                  <a:schemeClr val="lt1"/>
                </a:solidFill>
                <a:latin typeface="Calibri"/>
                <a:ea typeface="Calibri"/>
                <a:cs typeface="Calibri"/>
                <a:sym typeface="Calibri"/>
              </a:rPr>
              <a:t>It was restarted when Gandhiji returned from London. It was finally called off in 1934.</a:t>
            </a:r>
          </a:p>
          <a:p>
            <a:pPr marL="342900" lvl="0" indent="-185420" algn="l" rtl="0">
              <a:spcBef>
                <a:spcPts val="496"/>
              </a:spcBef>
              <a:spcAft>
                <a:spcPts val="0"/>
              </a:spcAft>
              <a:buClr>
                <a:schemeClr val="dk1"/>
              </a:buClr>
              <a:buSzPct val="100000"/>
              <a:buNone/>
            </a:pPr>
            <a:endParaRPr lang="en-US">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1048703" name="Google Shape;262;p29"/>
          <p:cNvSpPr txBox="1">
            <a:spLocks noGrp="1"/>
          </p:cNvSpPr>
          <p:nvPr>
            <p:ph type="title"/>
          </p:nvPr>
        </p:nvSpPr>
        <p:spPr>
          <a:xfrm>
            <a:off x="457200" y="274638"/>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2800"/>
              <a:buFont typeface="Calibri"/>
              <a:buNone/>
            </a:pPr>
            <a:r>
              <a:rPr lang="en-US" sz="2800">
                <a:solidFill>
                  <a:schemeClr val="lt1"/>
                </a:solidFill>
                <a:latin typeface="Calibri"/>
                <a:ea typeface="Calibri"/>
                <a:cs typeface="Calibri"/>
                <a:sym typeface="Calibri"/>
              </a:rPr>
              <a:t>DIFFERENCES BETWEEN NON-COOPERATION MOVEMENT AND CIVIL DISOBEDIENCE MOVEMENT</a:t>
            </a:r>
          </a:p>
        </p:txBody>
      </p:sp>
      <p:sp>
        <p:nvSpPr>
          <p:cNvPr id="1048704" name="Google Shape;263;p29"/>
          <p:cNvSpPr txBox="1">
            <a:spLocks noGrp="1"/>
          </p:cNvSpPr>
          <p:nvPr>
            <p:ph type="body" idx="1"/>
          </p:nvPr>
        </p:nvSpPr>
        <p:spPr>
          <a:xfrm>
            <a:off x="457200" y="1600200"/>
            <a:ext cx="8229600" cy="4525963"/>
          </a:xfrm>
          <a:prstGeom prst="rect">
            <a:avLst/>
          </a:prstGeom>
          <a:gradFill>
            <a:gsLst>
              <a:gs pos="0">
                <a:srgbClr val="7D6947"/>
              </a:gs>
              <a:gs pos="80000">
                <a:srgbClr val="A48B5D"/>
              </a:gs>
              <a:gs pos="100000">
                <a:srgbClr val="A68C5D"/>
              </a:gs>
            </a:gsLst>
            <a:lin ang="16200000" scaled="0"/>
          </a:gradFill>
          <a:ln w="9525" cap="flat" cmpd="sng">
            <a:solidFill>
              <a:srgbClr val="9F8A6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 People refused to co operate with the government during the Non Co operation Movement. People broke the laws during the Civil Disobedience Movement.</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Muslims participated in large numbers in the Non Co operation Movement. Muslim participation was less in the Civil Disobedience Movement.</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No tax campaign was not there in Non Co operation Movement. People refused to pay taxes in Civil Disobedience Movement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1048707" name="Google Shape;268;p30"/>
          <p:cNvSpPr txBox="1">
            <a:spLocks noGrp="1"/>
          </p:cNvSpPr>
          <p:nvPr>
            <p:ph type="title"/>
          </p:nvPr>
        </p:nvSpPr>
        <p:spPr>
          <a:xfrm>
            <a:off x="457200" y="274638"/>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ct val="100000"/>
              <a:buFont typeface="Calibri"/>
              <a:buNone/>
            </a:pPr>
            <a:r>
              <a:rPr lang="en-US">
                <a:solidFill>
                  <a:schemeClr val="lt1"/>
                </a:solidFill>
                <a:latin typeface="Calibri"/>
                <a:ea typeface="Calibri"/>
                <a:cs typeface="Calibri"/>
                <a:sym typeface="Calibri"/>
              </a:rPr>
              <a:t>SOCIAL GROUPS WHICH PARTICIPATED IN CIVIL DISOBEDIENCE MOVEMENT</a:t>
            </a:r>
          </a:p>
        </p:txBody>
      </p:sp>
      <p:sp>
        <p:nvSpPr>
          <p:cNvPr id="1048708" name="Google Shape;269;p30"/>
          <p:cNvSpPr txBox="1">
            <a:spLocks noGrp="1"/>
          </p:cNvSpPr>
          <p:nvPr>
            <p:ph type="body" idx="1"/>
          </p:nvPr>
        </p:nvSpPr>
        <p:spPr>
          <a:xfrm>
            <a:off x="457200" y="1600200"/>
            <a:ext cx="8229600" cy="4525963"/>
          </a:xfrm>
          <a:prstGeom prst="rect">
            <a:avLst/>
          </a:prstGeom>
          <a:gradFill>
            <a:gsLst>
              <a:gs pos="0">
                <a:srgbClr val="E3B8AF"/>
              </a:gs>
              <a:gs pos="35000">
                <a:srgbClr val="EBCDC7"/>
              </a:gs>
              <a:gs pos="100000">
                <a:srgbClr val="F9EBE7"/>
              </a:gs>
            </a:gsLst>
            <a:lin ang="16200000" scaled="0"/>
          </a:gradFill>
          <a:ln w="9525" cap="flat" cmpd="sng">
            <a:solidFill>
              <a:srgbClr val="925E4D"/>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Rich Peasants - Depression and fall in prices affected them badly. They demanded reduction in land revenue. Swaraj meant reduction of taxes for them.</a:t>
            </a:r>
          </a:p>
          <a:p>
            <a:pPr marL="342900" lvl="0" indent="-342900" algn="l" rtl="0">
              <a:spcBef>
                <a:spcPts val="400"/>
              </a:spcBef>
              <a:spcAft>
                <a:spcPts val="0"/>
              </a:spcAft>
              <a:buClr>
                <a:schemeClr val="dk1"/>
              </a:buClr>
              <a:buSzPct val="100000"/>
              <a:buChar char="•"/>
            </a:pPr>
            <a:r>
              <a:rPr lang="en-US">
                <a:solidFill>
                  <a:schemeClr val="dk1"/>
                </a:solidFill>
                <a:latin typeface="Calibri"/>
                <a:ea typeface="Calibri"/>
                <a:cs typeface="Calibri"/>
                <a:sym typeface="Calibri"/>
              </a:rPr>
              <a:t>Poor Peasants - Depression affected them badly. They demanded reduction in rent. Swaraj meant reduction of rent for them.</a:t>
            </a:r>
          </a:p>
          <a:p>
            <a:pPr marL="342900" lvl="0" indent="-342900" algn="l" rtl="0">
              <a:spcBef>
                <a:spcPts val="400"/>
              </a:spcBef>
              <a:spcAft>
                <a:spcPts val="0"/>
              </a:spcAft>
              <a:buClr>
                <a:schemeClr val="dk1"/>
              </a:buClr>
              <a:buSzPct val="100000"/>
              <a:buChar char="•"/>
            </a:pPr>
            <a:r>
              <a:rPr lang="en-US">
                <a:solidFill>
                  <a:schemeClr val="dk1"/>
                </a:solidFill>
                <a:latin typeface="Calibri"/>
                <a:ea typeface="Calibri"/>
                <a:cs typeface="Calibri"/>
                <a:sym typeface="Calibri"/>
              </a:rPr>
              <a:t>Business classes – They demanded protection against the import of foreign goods. They wanted a Rupee-Sterling exchange rate that would discourage import. They formed the Indian Industrial and Commercial Congress in 1920. They also formed the Federation of the Indian Chamber of Commerce and Industries. They gave financial help to the movement and refused to sell the foreign goods.</a:t>
            </a:r>
          </a:p>
          <a:p>
            <a:pPr marL="342900" lvl="0" indent="-215900" algn="l" rtl="0">
              <a:spcBef>
                <a:spcPts val="400"/>
              </a:spcBef>
              <a:spcAft>
                <a:spcPts val="0"/>
              </a:spcAft>
              <a:buClr>
                <a:schemeClr val="dk1"/>
              </a:buClr>
              <a:buSzPct val="100000"/>
              <a:buNone/>
            </a:pPr>
            <a:endParaRPr lang="en-US">
              <a:solidFill>
                <a:schemeClr val="dk1"/>
              </a:solidFill>
              <a:latin typeface="Calibri"/>
              <a:ea typeface="Calibri"/>
              <a:cs typeface="Calibri"/>
              <a:sym typeface="Calibri"/>
            </a:endParaRPr>
          </a:p>
          <a:p>
            <a:pPr marL="342900" lvl="0" indent="-342900" algn="l" rtl="0">
              <a:spcBef>
                <a:spcPts val="400"/>
              </a:spcBef>
              <a:spcAft>
                <a:spcPts val="0"/>
              </a:spcAft>
              <a:buClr>
                <a:schemeClr val="dk1"/>
              </a:buClr>
              <a:buSzPct val="100000"/>
              <a:buChar char="•"/>
            </a:pPr>
            <a:r>
              <a:rPr lang="en-US">
                <a:solidFill>
                  <a:schemeClr val="dk1"/>
                </a:solidFill>
                <a:latin typeface="Calibri"/>
                <a:ea typeface="Calibri"/>
                <a:cs typeface="Calibri"/>
                <a:sym typeface="Calibri"/>
              </a:rPr>
              <a:t>Industrial Workers – They were poorly paid. Conditions of work were miserable. Swaraj meant better wages and working conditions for them. Railway workers and dockyard workers conducted strike. Workers in mines wore Gandhi Caps and took part in rallies.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1048711" name="Google Shape;274;p31"/>
          <p:cNvSpPr txBox="1">
            <a:spLocks noGrp="1"/>
          </p:cNvSpPr>
          <p:nvPr>
            <p:ph type="title"/>
          </p:nvPr>
        </p:nvSpPr>
        <p:spPr>
          <a:xfrm>
            <a:off x="457200" y="304800"/>
            <a:ext cx="8229600" cy="1143000"/>
          </a:xfrm>
          <a:prstGeom prst="rect">
            <a:avLst/>
          </a:prstGeom>
          <a:gradFill>
            <a:gsLst>
              <a:gs pos="0">
                <a:srgbClr val="E3B8AF"/>
              </a:gs>
              <a:gs pos="35000">
                <a:srgbClr val="EBCDC7"/>
              </a:gs>
              <a:gs pos="100000">
                <a:srgbClr val="F9EBE7"/>
              </a:gs>
            </a:gsLst>
            <a:lin ang="16200000" scaled="0"/>
          </a:gradFill>
          <a:ln w="9525" cap="flat" cmpd="sng">
            <a:solidFill>
              <a:srgbClr val="925E4D"/>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br>
              <a:rPr lang="en-US" b="1">
                <a:solidFill>
                  <a:schemeClr val="dk1"/>
                </a:solidFill>
                <a:latin typeface="Calibri"/>
                <a:ea typeface="Calibri"/>
                <a:cs typeface="Calibri"/>
                <a:sym typeface="Calibri"/>
              </a:rPr>
            </a:br>
            <a:r>
              <a:rPr lang="en-US" b="1">
                <a:solidFill>
                  <a:schemeClr val="dk1"/>
                </a:solidFill>
                <a:latin typeface="Calibri"/>
                <a:ea typeface="Calibri"/>
                <a:cs typeface="Calibri"/>
                <a:sym typeface="Calibri"/>
              </a:rPr>
              <a:t> MAIN CONTRIBUTIONS OF THE CIVIL DISOBEDIENCE MOVEMENT.</a:t>
            </a:r>
            <a:br>
              <a:rPr lang="en-US">
                <a:solidFill>
                  <a:schemeClr val="dk1"/>
                </a:solidFill>
                <a:latin typeface="Calibri"/>
                <a:ea typeface="Calibri"/>
                <a:cs typeface="Calibri"/>
                <a:sym typeface="Calibri"/>
              </a:rPr>
            </a:br>
            <a:endParaRPr lang="en-US">
              <a:solidFill>
                <a:schemeClr val="dk1"/>
              </a:solidFill>
              <a:latin typeface="Calibri"/>
              <a:ea typeface="Calibri"/>
              <a:cs typeface="Calibri"/>
              <a:sym typeface="Calibri"/>
            </a:endParaRPr>
          </a:p>
        </p:txBody>
      </p:sp>
      <p:sp>
        <p:nvSpPr>
          <p:cNvPr id="1048712" name="Google Shape;275;p31"/>
          <p:cNvSpPr txBox="1">
            <a:spLocks noGrp="1"/>
          </p:cNvSpPr>
          <p:nvPr>
            <p:ph type="body" idx="1"/>
          </p:nvPr>
        </p:nvSpPr>
        <p:spPr>
          <a:xfrm>
            <a:off x="457200" y="1600200"/>
            <a:ext cx="8229600" cy="4525963"/>
          </a:xfrm>
          <a:prstGeom prst="rect">
            <a:avLst/>
          </a:prstGeom>
          <a:solidFill>
            <a:schemeClr val="accent5"/>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 Civil Disobedience Movement was the first struggle to win Poorna Swaraj or Complete Independence.</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It was based on non violent Satyagraha. Gandhian ideas were widely followed.</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Women participated in large numbers in this movement. </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It was a real mass movement. Different social groups participated.</a:t>
            </a:r>
          </a:p>
          <a:p>
            <a:pPr marL="342900" lvl="0" indent="-342900" algn="l" rtl="0">
              <a:spcBef>
                <a:spcPts val="592"/>
              </a:spcBef>
              <a:spcAft>
                <a:spcPts val="0"/>
              </a:spcAft>
              <a:buClr>
                <a:schemeClr val="lt1"/>
              </a:buClr>
              <a:buSzPct val="100000"/>
              <a:buChar char="•"/>
            </a:pPr>
            <a:r>
              <a:rPr lang="en-US">
                <a:solidFill>
                  <a:schemeClr val="lt1"/>
                </a:solidFill>
                <a:latin typeface="Calibri"/>
                <a:ea typeface="Calibri"/>
                <a:cs typeface="Calibri"/>
                <a:sym typeface="Calibri"/>
              </a:rPr>
              <a:t>It was an open challenge to the British rule. The people openly disobeyed laws.</a:t>
            </a:r>
          </a:p>
          <a:p>
            <a:pPr marL="342900" lvl="0" indent="-154940" algn="l" rtl="0">
              <a:spcBef>
                <a:spcPts val="592"/>
              </a:spcBef>
              <a:spcAft>
                <a:spcPts val="0"/>
              </a:spcAft>
              <a:buClr>
                <a:schemeClr val="dk1"/>
              </a:buClr>
              <a:buSzPct val="100000"/>
              <a:buNone/>
            </a:pPr>
            <a:endParaRPr lang="en-US">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841</Words>
  <Application>Microsoft Office PowerPoint</Application>
  <PresentationFormat>On-screen Show (4:3)</PresentationFormat>
  <Paragraphs>59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NATIONALISM IN INDIA</vt:lpstr>
      <vt:lpstr>SIMON COMMISSION (INDIAN STATUTORY COMMISSION)</vt:lpstr>
      <vt:lpstr>LAHORE CONGRESS OF 1929</vt:lpstr>
      <vt:lpstr> DEVELOPMENTS THAT LED TO THE LAUNCHING OF THE CIVIL DISOBEDIENCE MOVEMENT </vt:lpstr>
      <vt:lpstr>SALT MARCH [SALT SATYAGRAHA]</vt:lpstr>
      <vt:lpstr> THE MAIN FEATURES OF THE CIVIL DISOBEDIENCE MOVEMENT. </vt:lpstr>
      <vt:lpstr>DIFFERENCES BETWEEN NON-COOPERATION MOVEMENT AND CIVIL DISOBEDIENCE MOVEMENT</vt:lpstr>
      <vt:lpstr>SOCIAL GROUPS WHICH PARTICIPATED IN CIVIL DISOBEDIENCE MOVEMENT</vt:lpstr>
      <vt:lpstr>  MAIN CONTRIBUTIONS OF THE CIVIL DISOBEDIENCE MOVEMENT. </vt:lpstr>
      <vt:lpstr>MAIN LIMITATIONS OF THE CIVIL DISOBEDIENCE MOVEMENT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SM-M315F</dc:creator>
  <cp:lastModifiedBy>Vishal. M 22BDS040</cp:lastModifiedBy>
  <cp:revision>1</cp:revision>
  <dcterms:created xsi:type="dcterms:W3CDTF">2006-08-14T04:00:00Z</dcterms:created>
  <dcterms:modified xsi:type="dcterms:W3CDTF">2025-06-12T15:00:19Z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e0ab686c50bd40fab9790333664f41ab</vt:lpwstr>
  </property>
</Properties>
</file>